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441" r:id="rId2"/>
    <p:sldId id="479" r:id="rId3"/>
    <p:sldId id="489" r:id="rId4"/>
    <p:sldId id="491" r:id="rId5"/>
    <p:sldId id="492" r:id="rId6"/>
    <p:sldId id="481" r:id="rId7"/>
    <p:sldId id="484" r:id="rId8"/>
  </p:sldIdLst>
  <p:sldSz cx="9144000" cy="6858000" type="screen4x3"/>
  <p:notesSz cx="6858000" cy="9144000"/>
  <p:defaultTextStyle>
    <a:defPPr>
      <a:defRPr lang="nl-NL"/>
    </a:defPPr>
    <a:lvl1pPr algn="l" defTabSz="457200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FC12"/>
    <a:srgbClr val="FFCC00"/>
    <a:srgbClr val="F83616"/>
    <a:srgbClr val="008000"/>
    <a:srgbClr val="0000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70" autoAdjust="0"/>
    <p:restoredTop sz="94676" autoAdjust="0"/>
  </p:normalViewPr>
  <p:slideViewPr>
    <p:cSldViewPr snapToGrid="0" snapToObjects="1">
      <p:cViewPr>
        <p:scale>
          <a:sx n="50" d="100"/>
          <a:sy n="50" d="100"/>
        </p:scale>
        <p:origin x="-1254" y="-5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7" d="100"/>
          <a:sy n="67" d="100"/>
        </p:scale>
        <p:origin x="-273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E4B2678-F5F2-4F3B-8B4C-60C338D7E72F}" type="datetimeFigureOut">
              <a:rPr lang="fr-BE"/>
              <a:pPr>
                <a:defRPr/>
              </a:pPr>
              <a:t>5/12/2012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29AE6E6-4156-42CE-B04C-A2E267B9E892}" type="slidenum">
              <a:rPr lang="fr-BE"/>
              <a:pPr>
                <a:defRPr/>
              </a:pPr>
              <a:t>‹nr.›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787791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3554F92-54C9-491C-8D41-AC5BD528CDD9}" type="datetimeFigureOut">
              <a:rPr lang="nl-NL"/>
              <a:pPr>
                <a:defRPr/>
              </a:pPr>
              <a:t>5-12-2012</a:t>
            </a:fld>
            <a:endParaRPr lang="en-GB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 smtClean="0"/>
              <a:t>Klik om de tekststijl van het model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lang="en-GB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B4A8C3C-ADD9-4B95-BEDD-AD977CD988A7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97028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eg"/><Relationship Id="rId7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4.png"/><Relationship Id="rId4" Type="http://schemas.openxmlformats.org/officeDocument/2006/relationships/image" Target="../media/image3.jpeg"/><Relationship Id="rId9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eg"/><Relationship Id="rId7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png"/><Relationship Id="rId4" Type="http://schemas.openxmlformats.org/officeDocument/2006/relationships/image" Target="../media/image3.jpeg"/><Relationship Id="rId9" Type="http://schemas.openxmlformats.org/officeDocument/2006/relationships/image" Target="../media/image6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eg"/><Relationship Id="rId7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4.png"/><Relationship Id="rId4" Type="http://schemas.openxmlformats.org/officeDocument/2006/relationships/image" Target="../media/image3.jpeg"/><Relationship Id="rId9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eg"/><Relationship Id="rId7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4.png"/><Relationship Id="rId4" Type="http://schemas.openxmlformats.org/officeDocument/2006/relationships/image" Target="../media/image3.jpeg"/><Relationship Id="rId9" Type="http://schemas.openxmlformats.org/officeDocument/2006/relationships/image" Target="../media/image6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8" descr="Logo_EPEX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3286125" y="128588"/>
            <a:ext cx="1500188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 1" descr="APX Endex logo_NEW"/>
          <p:cNvPicPr>
            <a:picLocks noChangeAspect="1" noChangeArrowheads="1"/>
          </p:cNvPicPr>
          <p:nvPr userDrawn="1"/>
        </p:nvPicPr>
        <p:blipFill>
          <a:blip r:embed="rId4"/>
          <a:srcRect l="8150" t="31477" r="9277" b="33119"/>
          <a:stretch>
            <a:fillRect/>
          </a:stretch>
        </p:blipFill>
        <p:spPr bwMode="auto">
          <a:xfrm>
            <a:off x="214313" y="131763"/>
            <a:ext cx="121443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 2" descr="Belpex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1785938" y="149225"/>
            <a:ext cx="1143000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Object 1"/>
          <p:cNvGraphicFramePr>
            <a:graphicFrameLocks noChangeAspect="1"/>
          </p:cNvGraphicFramePr>
          <p:nvPr/>
        </p:nvGraphicFramePr>
        <p:xfrm>
          <a:off x="7524750" y="58738"/>
          <a:ext cx="1438275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9918" name="Image" r:id="rId6" imgW="1438537" imgH="527037" progId="">
                  <p:embed/>
                </p:oleObj>
              </mc:Choice>
              <mc:Fallback>
                <p:oleObj name="Image" r:id="rId6" imgW="1438537" imgH="527037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4750" y="58738"/>
                        <a:ext cx="1438275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Image 1" descr="image001"/>
          <p:cNvPicPr>
            <a:picLocks noChangeAspect="1" noChangeArrowheads="1"/>
          </p:cNvPicPr>
          <p:nvPr userDrawn="1"/>
        </p:nvPicPr>
        <p:blipFill>
          <a:blip r:embed="rId8"/>
          <a:srcRect/>
          <a:stretch>
            <a:fillRect/>
          </a:stretch>
        </p:blipFill>
        <p:spPr bwMode="auto">
          <a:xfrm>
            <a:off x="5072063" y="7938"/>
            <a:ext cx="857250" cy="62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4 Imagen" descr="image001"/>
          <p:cNvPicPr>
            <a:picLocks noChangeAspect="1" noChangeArrowheads="1"/>
          </p:cNvPicPr>
          <p:nvPr userDrawn="1"/>
        </p:nvPicPr>
        <p:blipFill>
          <a:blip r:embed="rId9"/>
          <a:srcRect/>
          <a:stretch>
            <a:fillRect/>
          </a:stretch>
        </p:blipFill>
        <p:spPr bwMode="auto">
          <a:xfrm>
            <a:off x="6210300" y="58738"/>
            <a:ext cx="1116013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en-GB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en-GB"/>
          </a:p>
        </p:txBody>
      </p:sp>
      <p:sp>
        <p:nvSpPr>
          <p:cNvPr id="10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60BA2-13A8-4284-A441-F552148DDB1F}" type="datetimeFigureOut">
              <a:rPr lang="nl-NL"/>
              <a:pPr>
                <a:defRPr/>
              </a:pPr>
              <a:t>5-12-2012</a:t>
            </a:fld>
            <a:endParaRPr lang="en-GB"/>
          </a:p>
        </p:txBody>
      </p:sp>
      <p:sp>
        <p:nvSpPr>
          <p:cNvPr id="11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B1C57-773B-4476-9511-0DC6FBA2BAB7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GB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C6478-8F15-4F29-9B19-13E56042966D}" type="datetimeFigureOut">
              <a:rPr lang="nl-NL"/>
              <a:pPr>
                <a:defRPr/>
              </a:pPr>
              <a:t>5-12-2012</a:t>
            </a:fld>
            <a:endParaRPr lang="en-GB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25BF-1751-412A-BD17-F113F1AB11C1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77BAD-CFB7-4C69-B5B7-9AFDC0320D66}" type="datetimeFigureOut">
              <a:rPr lang="nl-NL"/>
              <a:pPr>
                <a:defRPr/>
              </a:pPr>
              <a:t>5-12-2012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FBD19-0B6C-4CCA-BBDE-6B6B6F0AE7B5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F3C45-FDCF-43E1-B132-B14F537A4987}" type="datetimeFigureOut">
              <a:rPr lang="nl-NL"/>
              <a:pPr>
                <a:defRPr/>
              </a:pPr>
              <a:t>5-12-2012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35695-1F9C-41D6-806E-96B815B9C5DE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7"/>
          <p:cNvSpPr txBox="1">
            <a:spLocks/>
          </p:cNvSpPr>
          <p:nvPr userDrawn="1"/>
        </p:nvSpPr>
        <p:spPr>
          <a:xfrm>
            <a:off x="71438" y="6500813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3" name="ZoneTexte 2"/>
          <p:cNvSpPr txBox="1"/>
          <p:nvPr userDrawn="1"/>
        </p:nvSpPr>
        <p:spPr>
          <a:xfrm>
            <a:off x="0" y="6596063"/>
            <a:ext cx="2587625" cy="261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>
                <a:solidFill>
                  <a:schemeClr val="bg1">
                    <a:lumMod val="65000"/>
                  </a:schemeClr>
                </a:solidFill>
                <a:latin typeface="+mn-lt"/>
              </a:rPr>
              <a:t>2012 September 14 – </a:t>
            </a:r>
            <a:r>
              <a:rPr lang="fr-FR" sz="1100" dirty="0" err="1">
                <a:solidFill>
                  <a:schemeClr val="bg1">
                    <a:lumMod val="65000"/>
                  </a:schemeClr>
                </a:solidFill>
                <a:latin typeface="+mn-lt"/>
              </a:rPr>
              <a:t>Weekly</a:t>
            </a:r>
            <a:r>
              <a:rPr lang="fr-FR" sz="110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 report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8" descr="Logo_EPEX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3286125" y="128588"/>
            <a:ext cx="1500188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 1" descr="APX Endex logo_NEW"/>
          <p:cNvPicPr>
            <a:picLocks noChangeAspect="1" noChangeArrowheads="1"/>
          </p:cNvPicPr>
          <p:nvPr userDrawn="1"/>
        </p:nvPicPr>
        <p:blipFill>
          <a:blip r:embed="rId4"/>
          <a:srcRect l="8150" t="31477" r="9277" b="33119"/>
          <a:stretch>
            <a:fillRect/>
          </a:stretch>
        </p:blipFill>
        <p:spPr bwMode="auto">
          <a:xfrm>
            <a:off x="214313" y="131763"/>
            <a:ext cx="121443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 2" descr="Belpex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1785938" y="149225"/>
            <a:ext cx="1143000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Object 1"/>
          <p:cNvGraphicFramePr>
            <a:graphicFrameLocks noChangeAspect="1"/>
          </p:cNvGraphicFramePr>
          <p:nvPr/>
        </p:nvGraphicFramePr>
        <p:xfrm>
          <a:off x="7524750" y="58738"/>
          <a:ext cx="1438275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943" name="Image" r:id="rId6" imgW="1438537" imgH="527037" progId="">
                  <p:embed/>
                </p:oleObj>
              </mc:Choice>
              <mc:Fallback>
                <p:oleObj name="Image" r:id="rId6" imgW="1438537" imgH="527037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4750" y="58738"/>
                        <a:ext cx="1438275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Image 1" descr="image001"/>
          <p:cNvPicPr>
            <a:picLocks noChangeAspect="1" noChangeArrowheads="1"/>
          </p:cNvPicPr>
          <p:nvPr userDrawn="1"/>
        </p:nvPicPr>
        <p:blipFill>
          <a:blip r:embed="rId8"/>
          <a:srcRect/>
          <a:stretch>
            <a:fillRect/>
          </a:stretch>
        </p:blipFill>
        <p:spPr bwMode="auto">
          <a:xfrm>
            <a:off x="5072063" y="7938"/>
            <a:ext cx="857250" cy="62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4 Imagen" descr="image001"/>
          <p:cNvPicPr>
            <a:picLocks noChangeAspect="1" noChangeArrowheads="1"/>
          </p:cNvPicPr>
          <p:nvPr userDrawn="1"/>
        </p:nvPicPr>
        <p:blipFill>
          <a:blip r:embed="rId9"/>
          <a:srcRect/>
          <a:stretch>
            <a:fillRect/>
          </a:stretch>
        </p:blipFill>
        <p:spPr bwMode="auto">
          <a:xfrm>
            <a:off x="6210300" y="58738"/>
            <a:ext cx="1116013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635000"/>
            <a:ext cx="8229600" cy="1143000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10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E01CB-7CF5-4E3C-98AC-BA91119CCDE3}" type="datetimeFigureOut">
              <a:rPr lang="nl-NL"/>
              <a:pPr>
                <a:defRPr/>
              </a:pPr>
              <a:t>5-12-2012</a:t>
            </a:fld>
            <a:endParaRPr lang="en-GB"/>
          </a:p>
        </p:txBody>
      </p:sp>
      <p:sp>
        <p:nvSpPr>
          <p:cNvPr id="11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65D04-75C8-4E07-AB91-26EF179959FB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C819F-3013-419F-B1E8-7F2383A1C907}" type="datetimeFigureOut">
              <a:rPr lang="nl-NL"/>
              <a:pPr>
                <a:defRPr/>
              </a:pPr>
              <a:t>5-12-2012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D2BED-2E66-4FAD-A55E-0A73D2E1CD28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88" descr="Logo_EPEX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3286125" y="128588"/>
            <a:ext cx="1500188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 1" descr="APX Endex logo_NEW"/>
          <p:cNvPicPr>
            <a:picLocks noChangeAspect="1" noChangeArrowheads="1"/>
          </p:cNvPicPr>
          <p:nvPr userDrawn="1"/>
        </p:nvPicPr>
        <p:blipFill>
          <a:blip r:embed="rId4"/>
          <a:srcRect l="8150" t="31477" r="9277" b="33119"/>
          <a:stretch>
            <a:fillRect/>
          </a:stretch>
        </p:blipFill>
        <p:spPr bwMode="auto">
          <a:xfrm>
            <a:off x="214313" y="131763"/>
            <a:ext cx="121443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 2" descr="Belpex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1785938" y="149225"/>
            <a:ext cx="1143000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Object 1"/>
          <p:cNvGraphicFramePr>
            <a:graphicFrameLocks noChangeAspect="1"/>
          </p:cNvGraphicFramePr>
          <p:nvPr/>
        </p:nvGraphicFramePr>
        <p:xfrm>
          <a:off x="7524750" y="58738"/>
          <a:ext cx="1438275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1966" name="Image" r:id="rId6" imgW="1438537" imgH="527037" progId="">
                  <p:embed/>
                </p:oleObj>
              </mc:Choice>
              <mc:Fallback>
                <p:oleObj name="Image" r:id="rId6" imgW="1438537" imgH="527037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4750" y="58738"/>
                        <a:ext cx="1438275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Image 1" descr="image001"/>
          <p:cNvPicPr>
            <a:picLocks noChangeAspect="1" noChangeArrowheads="1"/>
          </p:cNvPicPr>
          <p:nvPr userDrawn="1"/>
        </p:nvPicPr>
        <p:blipFill>
          <a:blip r:embed="rId8"/>
          <a:srcRect/>
          <a:stretch>
            <a:fillRect/>
          </a:stretch>
        </p:blipFill>
        <p:spPr bwMode="auto">
          <a:xfrm>
            <a:off x="5072063" y="7938"/>
            <a:ext cx="857250" cy="62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4 Imagen" descr="image001"/>
          <p:cNvPicPr>
            <a:picLocks noChangeAspect="1" noChangeArrowheads="1"/>
          </p:cNvPicPr>
          <p:nvPr userDrawn="1"/>
        </p:nvPicPr>
        <p:blipFill>
          <a:blip r:embed="rId9"/>
          <a:srcRect/>
          <a:stretch>
            <a:fillRect/>
          </a:stretch>
        </p:blipFill>
        <p:spPr bwMode="auto">
          <a:xfrm>
            <a:off x="6210300" y="58738"/>
            <a:ext cx="1116013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11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D7A27-9611-4AFA-AF19-4023F8FE4537}" type="datetimeFigureOut">
              <a:rPr lang="nl-NL"/>
              <a:pPr>
                <a:defRPr/>
              </a:pPr>
              <a:t>5-12-2012</a:t>
            </a:fld>
            <a:endParaRPr lang="en-GB"/>
          </a:p>
        </p:txBody>
      </p:sp>
      <p:sp>
        <p:nvSpPr>
          <p:cNvPr id="12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1BEFE-7926-446C-B11F-57E3BBED971F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88" descr="Logo_EPEX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3286125" y="128588"/>
            <a:ext cx="1500188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 1" descr="APX Endex logo_NEW"/>
          <p:cNvPicPr>
            <a:picLocks noChangeAspect="1" noChangeArrowheads="1"/>
          </p:cNvPicPr>
          <p:nvPr userDrawn="1"/>
        </p:nvPicPr>
        <p:blipFill>
          <a:blip r:embed="rId4"/>
          <a:srcRect l="8150" t="31477" r="9277" b="33119"/>
          <a:stretch>
            <a:fillRect/>
          </a:stretch>
        </p:blipFill>
        <p:spPr bwMode="auto">
          <a:xfrm>
            <a:off x="214313" y="131763"/>
            <a:ext cx="121443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age 2" descr="Belpex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1785938" y="149225"/>
            <a:ext cx="1143000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Object 1"/>
          <p:cNvGraphicFramePr>
            <a:graphicFrameLocks noChangeAspect="1"/>
          </p:cNvGraphicFramePr>
          <p:nvPr/>
        </p:nvGraphicFramePr>
        <p:xfrm>
          <a:off x="7524750" y="58738"/>
          <a:ext cx="1438275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2990" name="Image" r:id="rId6" imgW="1438537" imgH="527037" progId="">
                  <p:embed/>
                </p:oleObj>
              </mc:Choice>
              <mc:Fallback>
                <p:oleObj name="Image" r:id="rId6" imgW="1438537" imgH="527037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4750" y="58738"/>
                        <a:ext cx="1438275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Image 1" descr="image001"/>
          <p:cNvPicPr>
            <a:picLocks noChangeAspect="1" noChangeArrowheads="1"/>
          </p:cNvPicPr>
          <p:nvPr userDrawn="1"/>
        </p:nvPicPr>
        <p:blipFill>
          <a:blip r:embed="rId8"/>
          <a:srcRect/>
          <a:stretch>
            <a:fillRect/>
          </a:stretch>
        </p:blipFill>
        <p:spPr bwMode="auto">
          <a:xfrm>
            <a:off x="5072063" y="7938"/>
            <a:ext cx="857250" cy="62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4 Imagen" descr="image001"/>
          <p:cNvPicPr>
            <a:picLocks noChangeAspect="1" noChangeArrowheads="1"/>
          </p:cNvPicPr>
          <p:nvPr userDrawn="1"/>
        </p:nvPicPr>
        <p:blipFill>
          <a:blip r:embed="rId9"/>
          <a:srcRect/>
          <a:stretch>
            <a:fillRect/>
          </a:stretch>
        </p:blipFill>
        <p:spPr bwMode="auto">
          <a:xfrm>
            <a:off x="6210300" y="58738"/>
            <a:ext cx="1116013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13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64EB3-4E64-4955-A592-C5137D42F314}" type="datetimeFigureOut">
              <a:rPr lang="nl-NL"/>
              <a:pPr>
                <a:defRPr/>
              </a:pPr>
              <a:t>5-12-2012</a:t>
            </a:fld>
            <a:endParaRPr lang="en-GB"/>
          </a:p>
        </p:txBody>
      </p:sp>
      <p:sp>
        <p:nvSpPr>
          <p:cNvPr id="14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DF617-F6EB-4EE1-906E-DE5C44A58BBA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GB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DF14AC-BB7D-4923-9DD3-9E8B0AC8198F}" type="datetimeFigureOut">
              <a:rPr lang="nl-NL"/>
              <a:pPr>
                <a:defRPr/>
              </a:pPr>
              <a:t>5-12-2012</a:t>
            </a:fld>
            <a:endParaRPr lang="en-GB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AB152-1AFB-4124-A526-A7953AB8595A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FDD21-FE11-4CB5-A415-A10E21D9EE54}" type="datetimeFigureOut">
              <a:rPr lang="nl-NL"/>
              <a:pPr>
                <a:defRPr/>
              </a:pPr>
              <a:t>5-12-2012</a:t>
            </a:fld>
            <a:endParaRPr lang="en-GB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87C1C-D10C-45B7-B230-45C3C862B3C8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5211E-7C95-4E86-BC1F-6E341B69C732}" type="datetimeFigureOut">
              <a:rPr lang="nl-NL"/>
              <a:pPr>
                <a:defRPr/>
              </a:pPr>
              <a:t>5-12-2012</a:t>
            </a:fld>
            <a:endParaRPr lang="en-GB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11D66-2CFF-4B19-BA48-8A9CDF4B68A2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E2D31-DFA6-49A7-92F3-377E785122E3}" type="datetimeFigureOut">
              <a:rPr lang="nl-NL"/>
              <a:pPr>
                <a:defRPr/>
              </a:pPr>
              <a:t>5-12-2012</a:t>
            </a:fld>
            <a:endParaRPr lang="en-GB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24405-2034-439C-96D8-978C770B3CAA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Titelstijl van model bewerken</a:t>
            </a:r>
            <a:endParaRPr lang="en-GB" smtClean="0"/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C461EF5-1EA8-40A5-9BD0-E3DDA3BB1788}" type="datetimeFigureOut">
              <a:rPr lang="nl-NL"/>
              <a:pPr>
                <a:defRPr/>
              </a:pPr>
              <a:t>5-12-2012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4A82CB7-E3F0-4C7B-BB4D-32721174F2A0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1" r:id="rId3"/>
    <p:sldLayoutId id="2147483664" r:id="rId4"/>
    <p:sldLayoutId id="2147483665" r:id="rId5"/>
    <p:sldLayoutId id="2147483660" r:id="rId6"/>
    <p:sldLayoutId id="2147483659" r:id="rId7"/>
    <p:sldLayoutId id="2147483658" r:id="rId8"/>
    <p:sldLayoutId id="2147483657" r:id="rId9"/>
    <p:sldLayoutId id="2147483656" r:id="rId10"/>
    <p:sldLayoutId id="2147483655" r:id="rId11"/>
    <p:sldLayoutId id="2147483654" r:id="rId12"/>
    <p:sldLayoutId id="2147483666" r:id="rId1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2093913"/>
            <a:ext cx="7772400" cy="3119355"/>
          </a:xfrm>
          <a:gradFill flip="none" rotWithShape="1">
            <a:gsLst>
              <a:gs pos="0">
                <a:srgbClr val="92D05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solidFill>
              <a:schemeClr val="accent3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fr-BE" sz="3600" dirty="0" smtClean="0"/>
              <a:t>PCR </a:t>
            </a:r>
            <a:r>
              <a:rPr lang="fr-BE" sz="3600" dirty="0" err="1" smtClean="0"/>
              <a:t>Status</a:t>
            </a:r>
            <a:r>
              <a:rPr lang="fr-BE" sz="3600" dirty="0" smtClean="0"/>
              <a:t/>
            </a:r>
            <a:br>
              <a:rPr lang="fr-BE" sz="3600" dirty="0" smtClean="0"/>
            </a:br>
            <a:r>
              <a:rPr lang="fr-BE" sz="3600" dirty="0" smtClean="0"/>
              <a:t/>
            </a:r>
            <a:br>
              <a:rPr lang="fr-BE" sz="3600" dirty="0" smtClean="0"/>
            </a:br>
            <a:r>
              <a:rPr lang="fr-BE" sz="2000" dirty="0" smtClean="0"/>
              <a:t>Date: 5 </a:t>
            </a:r>
            <a:r>
              <a:rPr lang="fr-BE" sz="2000" dirty="0" err="1" smtClean="0"/>
              <a:t>December</a:t>
            </a:r>
            <a:r>
              <a:rPr lang="fr-BE" sz="2000" dirty="0" smtClean="0"/>
              <a:t> 2012</a:t>
            </a:r>
            <a:br>
              <a:rPr lang="fr-BE" sz="2000" dirty="0" smtClean="0"/>
            </a:br>
            <a:r>
              <a:rPr lang="fr-BE" sz="2000" dirty="0" smtClean="0"/>
              <a:t/>
            </a:r>
            <a:br>
              <a:rPr lang="fr-BE" sz="2000" dirty="0" smtClean="0"/>
            </a:br>
            <a:r>
              <a:rPr lang="fr-BE" sz="2000" dirty="0"/>
              <a:t/>
            </a:r>
            <a:br>
              <a:rPr lang="fr-BE" sz="2000" dirty="0"/>
            </a:br>
            <a:endParaRPr lang="fr-BE" sz="3600" dirty="0" smtClean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517" y="4524038"/>
            <a:ext cx="1245528" cy="689230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85816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92D05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fr-BE" sz="3600" dirty="0" smtClean="0"/>
              <a:t>Content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10500"/>
            <a:ext cx="8229600" cy="5080000"/>
          </a:xfrm>
        </p:spPr>
        <p:txBody>
          <a:bodyPr/>
          <a:lstStyle/>
          <a:p>
            <a:r>
              <a:rPr lang="fr-BE" sz="2800" dirty="0" err="1" smtClean="0"/>
              <a:t>Achievements</a:t>
            </a:r>
            <a:endParaRPr lang="fr-BE" sz="2800" dirty="0" smtClean="0"/>
          </a:p>
          <a:p>
            <a:r>
              <a:rPr lang="fr-BE" sz="2800" dirty="0" err="1" smtClean="0"/>
              <a:t>Revised</a:t>
            </a:r>
            <a:r>
              <a:rPr lang="fr-BE" sz="2800" dirty="0" smtClean="0"/>
              <a:t> planning </a:t>
            </a:r>
            <a:r>
              <a:rPr lang="fr-BE" sz="2800" dirty="0" err="1" smtClean="0"/>
              <a:t>outlook</a:t>
            </a:r>
            <a:endParaRPr lang="fr-BE" sz="2800" dirty="0" smtClean="0"/>
          </a:p>
          <a:p>
            <a:r>
              <a:rPr lang="fr-BE" sz="2800" dirty="0" err="1" smtClean="0"/>
              <a:t>Reasons</a:t>
            </a:r>
            <a:r>
              <a:rPr lang="fr-BE" sz="2800" dirty="0" smtClean="0"/>
              <a:t> for </a:t>
            </a:r>
            <a:r>
              <a:rPr lang="fr-BE" sz="2800" dirty="0" err="1" smtClean="0"/>
              <a:t>delays</a:t>
            </a:r>
            <a:endParaRPr lang="fr-BE" sz="2800" dirty="0" smtClean="0"/>
          </a:p>
          <a:p>
            <a:r>
              <a:rPr lang="fr-BE" sz="2800" dirty="0" err="1" smtClean="0"/>
              <a:t>Remaining</a:t>
            </a:r>
            <a:r>
              <a:rPr lang="fr-BE" sz="2800" dirty="0" smtClean="0"/>
              <a:t> </a:t>
            </a:r>
            <a:r>
              <a:rPr lang="fr-BE" sz="2800" dirty="0" err="1" smtClean="0"/>
              <a:t>risks</a:t>
            </a:r>
            <a:endParaRPr lang="fr-BE" sz="2800" dirty="0" smtClean="0"/>
          </a:p>
          <a:p>
            <a:endParaRPr lang="fr-BE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0024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92D05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fr-BE" sz="3600" dirty="0" err="1" smtClean="0"/>
              <a:t>Achievements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825500"/>
            <a:ext cx="8505825" cy="5080000"/>
          </a:xfrm>
        </p:spPr>
        <p:txBody>
          <a:bodyPr/>
          <a:lstStyle/>
          <a:p>
            <a:r>
              <a:rPr lang="fr-BE" sz="2000" b="1" dirty="0" err="1" smtClean="0"/>
              <a:t>Algorithm</a:t>
            </a:r>
            <a:r>
              <a:rPr lang="fr-BE" sz="2000" b="1" dirty="0" smtClean="0"/>
              <a:t> release 3 </a:t>
            </a:r>
            <a:r>
              <a:rPr lang="fr-BE" sz="2000" b="1" dirty="0" err="1" smtClean="0"/>
              <a:t>delivered</a:t>
            </a:r>
            <a:r>
              <a:rPr lang="fr-BE" sz="2000" b="1" dirty="0" smtClean="0"/>
              <a:t> and in test </a:t>
            </a:r>
          </a:p>
          <a:p>
            <a:pPr lvl="1"/>
            <a:r>
              <a:rPr lang="fr-BE" sz="1800" dirty="0" smtClean="0"/>
              <a:t>Release 4 </a:t>
            </a:r>
            <a:r>
              <a:rPr lang="fr-BE" sz="1800" dirty="0" err="1" smtClean="0"/>
              <a:t>foreseen</a:t>
            </a:r>
            <a:r>
              <a:rPr lang="fr-BE" sz="1800" dirty="0" smtClean="0"/>
              <a:t> for last bug fixing on release 3</a:t>
            </a:r>
          </a:p>
          <a:p>
            <a:r>
              <a:rPr lang="fr-BE" sz="2000" b="1" dirty="0" smtClean="0"/>
              <a:t>PCR Matcher Broker (PBM) software Release 2 </a:t>
            </a:r>
            <a:r>
              <a:rPr lang="fr-BE" sz="2000" b="1" dirty="0" err="1" smtClean="0"/>
              <a:t>getting</a:t>
            </a:r>
            <a:r>
              <a:rPr lang="fr-BE" sz="2000" b="1" dirty="0" smtClean="0"/>
              <a:t> stable </a:t>
            </a:r>
          </a:p>
          <a:p>
            <a:pPr lvl="1"/>
            <a:r>
              <a:rPr lang="fr-BE" sz="1800" dirty="0" smtClean="0"/>
              <a:t>Release 3 </a:t>
            </a:r>
            <a:r>
              <a:rPr lang="fr-BE" sz="1800" dirty="0" err="1" smtClean="0"/>
              <a:t>expected</a:t>
            </a:r>
            <a:r>
              <a:rPr lang="fr-BE" sz="1800" dirty="0" smtClean="0"/>
              <a:t> for </a:t>
            </a:r>
            <a:r>
              <a:rPr lang="fr-BE" sz="1800" dirty="0" err="1" smtClean="0"/>
              <a:t>some</a:t>
            </a:r>
            <a:r>
              <a:rPr lang="fr-BE" sz="1800" dirty="0" smtClean="0"/>
              <a:t>  </a:t>
            </a:r>
            <a:r>
              <a:rPr lang="fr-BE" sz="1800" dirty="0" err="1" smtClean="0"/>
              <a:t>additional</a:t>
            </a:r>
            <a:r>
              <a:rPr lang="fr-BE" sz="1800" dirty="0" smtClean="0"/>
              <a:t> plugins </a:t>
            </a:r>
          </a:p>
          <a:p>
            <a:r>
              <a:rPr lang="fr-BE" sz="2000" b="1" dirty="0" err="1" smtClean="0"/>
              <a:t>Procedures</a:t>
            </a:r>
            <a:r>
              <a:rPr lang="fr-BE" sz="2000" b="1" dirty="0" smtClean="0"/>
              <a:t>: </a:t>
            </a:r>
          </a:p>
          <a:p>
            <a:pPr lvl="1"/>
            <a:r>
              <a:rPr lang="fr-BE" sz="1800" dirty="0" err="1" smtClean="0"/>
              <a:t>Draft</a:t>
            </a:r>
            <a:r>
              <a:rPr lang="fr-BE" sz="1800" dirty="0" smtClean="0"/>
              <a:t> versions </a:t>
            </a:r>
            <a:r>
              <a:rPr lang="fr-BE" sz="1800" dirty="0" err="1" smtClean="0"/>
              <a:t>available</a:t>
            </a:r>
            <a:r>
              <a:rPr lang="fr-BE" sz="1800" dirty="0" smtClean="0"/>
              <a:t> – </a:t>
            </a:r>
            <a:r>
              <a:rPr lang="fr-BE" sz="1800" dirty="0" err="1" smtClean="0"/>
              <a:t>some</a:t>
            </a:r>
            <a:r>
              <a:rPr lang="fr-BE" sz="1800" dirty="0" smtClean="0"/>
              <a:t> issues </a:t>
            </a:r>
            <a:r>
              <a:rPr lang="fr-BE" sz="1800" dirty="0" err="1" smtClean="0"/>
              <a:t>identified</a:t>
            </a:r>
            <a:r>
              <a:rPr lang="fr-BE" sz="1800" dirty="0"/>
              <a:t> </a:t>
            </a:r>
            <a:r>
              <a:rPr lang="fr-BE" sz="1800" dirty="0" smtClean="0"/>
              <a:t>on timings </a:t>
            </a:r>
          </a:p>
          <a:p>
            <a:pPr lvl="1"/>
            <a:r>
              <a:rPr lang="fr-BE" sz="1800" dirty="0" err="1" smtClean="0"/>
              <a:t>Alignment</a:t>
            </a:r>
            <a:r>
              <a:rPr lang="fr-BE" sz="1800" dirty="0" smtClean="0"/>
              <a:t> discussions </a:t>
            </a:r>
            <a:r>
              <a:rPr lang="fr-BE" sz="1800" dirty="0" err="1" smtClean="0"/>
              <a:t>between</a:t>
            </a:r>
            <a:r>
              <a:rPr lang="fr-BE" sz="1800" dirty="0" smtClean="0"/>
              <a:t> PCR and NWE on timings are </a:t>
            </a:r>
            <a:r>
              <a:rPr lang="fr-BE" sz="1800" dirty="0" err="1" smtClean="0"/>
              <a:t>currently</a:t>
            </a:r>
            <a:r>
              <a:rPr lang="fr-BE" sz="1800" dirty="0" smtClean="0"/>
              <a:t> </a:t>
            </a:r>
            <a:r>
              <a:rPr lang="fr-BE" sz="1800" dirty="0" err="1" smtClean="0"/>
              <a:t>ongoing</a:t>
            </a:r>
            <a:endParaRPr lang="fr-BE" sz="1800" dirty="0" smtClean="0"/>
          </a:p>
          <a:p>
            <a:r>
              <a:rPr lang="fr-BE" sz="2000" b="1" dirty="0" err="1" smtClean="0"/>
              <a:t>Testing</a:t>
            </a:r>
            <a:r>
              <a:rPr lang="fr-BE" sz="2000" b="1" dirty="0" smtClean="0"/>
              <a:t> infrastructure </a:t>
            </a:r>
            <a:r>
              <a:rPr lang="fr-BE" sz="2000" b="1" dirty="0" err="1" smtClean="0"/>
              <a:t>installed</a:t>
            </a:r>
            <a:r>
              <a:rPr lang="fr-BE" sz="2000" b="1" dirty="0" smtClean="0"/>
              <a:t>:</a:t>
            </a:r>
          </a:p>
          <a:p>
            <a:pPr lvl="1"/>
            <a:r>
              <a:rPr lang="fr-BE" sz="1800" dirty="0" err="1" smtClean="0"/>
              <a:t>Algorithm</a:t>
            </a:r>
            <a:r>
              <a:rPr lang="fr-BE" sz="1800" dirty="0" smtClean="0"/>
              <a:t> </a:t>
            </a:r>
            <a:r>
              <a:rPr lang="fr-BE" sz="1800" dirty="0" err="1" smtClean="0"/>
              <a:t>integrated</a:t>
            </a:r>
            <a:r>
              <a:rPr lang="fr-BE" sz="1800" dirty="0" smtClean="0"/>
              <a:t> in PBM</a:t>
            </a:r>
          </a:p>
          <a:p>
            <a:pPr lvl="1"/>
            <a:r>
              <a:rPr lang="fr-BE" sz="1800" dirty="0" smtClean="0"/>
              <a:t>PMB </a:t>
            </a:r>
            <a:r>
              <a:rPr lang="fr-BE" sz="1800" dirty="0" err="1" smtClean="0"/>
              <a:t>being</a:t>
            </a:r>
            <a:r>
              <a:rPr lang="fr-BE" sz="1800" dirty="0" smtClean="0"/>
              <a:t> </a:t>
            </a:r>
            <a:r>
              <a:rPr lang="fr-BE" sz="1800" dirty="0" err="1" smtClean="0"/>
              <a:t>integrated</a:t>
            </a:r>
            <a:r>
              <a:rPr lang="fr-BE" sz="1800" dirty="0" smtClean="0"/>
              <a:t> in local </a:t>
            </a:r>
            <a:r>
              <a:rPr lang="fr-BE" sz="1800" dirty="0" err="1" smtClean="0"/>
              <a:t>trading</a:t>
            </a:r>
            <a:r>
              <a:rPr lang="fr-BE" sz="1800" dirty="0" smtClean="0"/>
              <a:t> </a:t>
            </a:r>
            <a:r>
              <a:rPr lang="fr-BE" sz="1800" dirty="0" err="1" smtClean="0"/>
              <a:t>systems</a:t>
            </a:r>
            <a:endParaRPr lang="fr-BE" sz="1800" dirty="0" smtClean="0"/>
          </a:p>
          <a:p>
            <a:pPr lvl="1"/>
            <a:r>
              <a:rPr lang="fr-BE" sz="1800" dirty="0" err="1" smtClean="0"/>
              <a:t>Connectivity</a:t>
            </a:r>
            <a:r>
              <a:rPr lang="fr-BE" sz="1800" dirty="0" smtClean="0"/>
              <a:t> </a:t>
            </a:r>
            <a:r>
              <a:rPr lang="fr-BE" sz="1800" dirty="0" err="1" smtClean="0"/>
              <a:t>between</a:t>
            </a:r>
            <a:r>
              <a:rPr lang="fr-BE" sz="1800" dirty="0" smtClean="0"/>
              <a:t> </a:t>
            </a:r>
            <a:r>
              <a:rPr lang="fr-BE" sz="1800" dirty="0" err="1" smtClean="0"/>
              <a:t>different</a:t>
            </a:r>
            <a:r>
              <a:rPr lang="fr-BE" sz="1800" dirty="0" smtClean="0"/>
              <a:t> </a:t>
            </a:r>
            <a:r>
              <a:rPr lang="fr-BE" sz="1800" dirty="0" err="1" smtClean="0"/>
              <a:t>PMBs</a:t>
            </a:r>
            <a:r>
              <a:rPr lang="fr-BE" sz="1800" dirty="0" smtClean="0"/>
              <a:t> </a:t>
            </a:r>
            <a:r>
              <a:rPr lang="fr-BE" sz="1800" dirty="0" err="1" smtClean="0"/>
              <a:t>at</a:t>
            </a:r>
            <a:r>
              <a:rPr lang="fr-BE" sz="1800" dirty="0" smtClean="0"/>
              <a:t> </a:t>
            </a:r>
            <a:r>
              <a:rPr lang="fr-BE" sz="1800" dirty="0" err="1" smtClean="0"/>
              <a:t>different</a:t>
            </a:r>
            <a:r>
              <a:rPr lang="fr-BE" sz="1800" dirty="0" smtClean="0"/>
              <a:t> </a:t>
            </a:r>
            <a:r>
              <a:rPr lang="fr-BE" sz="1800" dirty="0" err="1" smtClean="0"/>
              <a:t>PXs</a:t>
            </a:r>
            <a:r>
              <a:rPr lang="fr-BE" sz="1800" dirty="0" smtClean="0"/>
              <a:t> </a:t>
            </a:r>
            <a:r>
              <a:rPr lang="fr-BE" sz="1800" dirty="0" err="1" smtClean="0"/>
              <a:t>established</a:t>
            </a:r>
            <a:endParaRPr lang="fr-BE" sz="1800" dirty="0" smtClean="0"/>
          </a:p>
          <a:p>
            <a:pPr lvl="1"/>
            <a:r>
              <a:rPr lang="fr-BE" sz="1800" dirty="0" err="1" smtClean="0"/>
              <a:t>Sanity</a:t>
            </a:r>
            <a:r>
              <a:rPr lang="fr-BE" sz="1800" dirty="0" smtClean="0"/>
              <a:t> tests are </a:t>
            </a:r>
            <a:r>
              <a:rPr lang="fr-BE" sz="1800" dirty="0" err="1" smtClean="0"/>
              <a:t>starting</a:t>
            </a:r>
            <a:r>
              <a:rPr lang="fr-BE" sz="1800" dirty="0" smtClean="0"/>
              <a:t> ( check of file formats and exchange etc…) as </a:t>
            </a:r>
            <a:r>
              <a:rPr lang="fr-BE" sz="1800" dirty="0" err="1" smtClean="0"/>
              <a:t>preparation</a:t>
            </a:r>
            <a:r>
              <a:rPr lang="fr-BE" sz="1800" dirty="0" smtClean="0"/>
              <a:t> for the 5 PX </a:t>
            </a:r>
            <a:r>
              <a:rPr lang="fr-BE" sz="1800" dirty="0" err="1" smtClean="0"/>
              <a:t>integration</a:t>
            </a:r>
            <a:r>
              <a:rPr lang="fr-BE" sz="1800" dirty="0" smtClean="0"/>
              <a:t> tests</a:t>
            </a:r>
          </a:p>
          <a:p>
            <a:pPr lvl="1"/>
            <a:r>
              <a:rPr lang="fr-BE" sz="1800" dirty="0" smtClean="0"/>
              <a:t>Test </a:t>
            </a:r>
            <a:r>
              <a:rPr lang="fr-BE" sz="1800" dirty="0" err="1" smtClean="0"/>
              <a:t>scenario’s</a:t>
            </a:r>
            <a:r>
              <a:rPr lang="fr-BE" sz="1800" dirty="0" smtClean="0"/>
              <a:t> are </a:t>
            </a:r>
            <a:r>
              <a:rPr lang="fr-BE" sz="1800" dirty="0" err="1" smtClean="0"/>
              <a:t>prepared</a:t>
            </a:r>
            <a:endParaRPr lang="fr-BE" sz="1800" dirty="0" smtClean="0"/>
          </a:p>
          <a:p>
            <a:endParaRPr lang="fr-BE" sz="2000" dirty="0" smtClean="0"/>
          </a:p>
          <a:p>
            <a:endParaRPr lang="fr-BE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8867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92D05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fr-BE" sz="3600" dirty="0" err="1" smtClean="0"/>
              <a:t>Current</a:t>
            </a:r>
            <a:r>
              <a:rPr lang="fr-BE" sz="3600" dirty="0" smtClean="0"/>
              <a:t> Planning Outlook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/>
          <a:lstStyle/>
          <a:p>
            <a:r>
              <a:rPr lang="fr-BE" sz="2800" b="1" dirty="0"/>
              <a:t>Base case planning:</a:t>
            </a:r>
          </a:p>
          <a:p>
            <a:pPr lvl="1"/>
            <a:r>
              <a:rPr lang="fr-BE" sz="2400" dirty="0" err="1" smtClean="0"/>
              <a:t>Handover</a:t>
            </a:r>
            <a:r>
              <a:rPr lang="fr-BE" sz="2400" dirty="0" smtClean="0"/>
              <a:t> of  PMB release 2.X.X + </a:t>
            </a:r>
            <a:r>
              <a:rPr lang="fr-BE" sz="2400" dirty="0" err="1" smtClean="0"/>
              <a:t>Algorithm</a:t>
            </a:r>
            <a:r>
              <a:rPr lang="fr-BE" sz="2400" dirty="0" smtClean="0"/>
              <a:t> release 4 by end of April 2013</a:t>
            </a:r>
          </a:p>
          <a:p>
            <a:pPr lvl="1"/>
            <a:r>
              <a:rPr lang="fr-BE" sz="2400" dirty="0" err="1" smtClean="0"/>
              <a:t>Handover</a:t>
            </a:r>
            <a:r>
              <a:rPr lang="fr-BE" sz="2400" dirty="0" smtClean="0"/>
              <a:t> of PMB release 3 + </a:t>
            </a:r>
            <a:r>
              <a:rPr lang="fr-BE" sz="2400" dirty="0" err="1" smtClean="0"/>
              <a:t>Algorithm</a:t>
            </a:r>
            <a:r>
              <a:rPr lang="fr-BE" sz="2400" dirty="0" smtClean="0"/>
              <a:t> release 4 by end of </a:t>
            </a:r>
            <a:r>
              <a:rPr lang="fr-BE" sz="2400" dirty="0"/>
              <a:t>M</a:t>
            </a:r>
            <a:r>
              <a:rPr lang="fr-BE" sz="2400" dirty="0" smtClean="0"/>
              <a:t>ay 2013</a:t>
            </a:r>
          </a:p>
          <a:p>
            <a:pPr lvl="1"/>
            <a:r>
              <a:rPr lang="fr-BE" sz="2400" dirty="0" smtClean="0"/>
              <a:t>This base case planning </a:t>
            </a:r>
            <a:r>
              <a:rPr lang="fr-BE" sz="2400" dirty="0" err="1" smtClean="0"/>
              <a:t>includes</a:t>
            </a:r>
            <a:r>
              <a:rPr lang="fr-BE" sz="2400" dirty="0" smtClean="0"/>
              <a:t> the change </a:t>
            </a:r>
            <a:r>
              <a:rPr lang="fr-BE" sz="2400" dirty="0" err="1" smtClean="0"/>
              <a:t>request</a:t>
            </a:r>
            <a:r>
              <a:rPr lang="fr-BE" sz="2400" dirty="0" smtClean="0"/>
              <a:t> for flow </a:t>
            </a:r>
            <a:r>
              <a:rPr lang="fr-BE" sz="2400" dirty="0" err="1" smtClean="0"/>
              <a:t>calculation</a:t>
            </a:r>
            <a:r>
              <a:rPr lang="fr-BE" sz="2400" dirty="0" smtClean="0"/>
              <a:t> but not the change </a:t>
            </a:r>
            <a:r>
              <a:rPr lang="fr-BE" sz="2400" dirty="0" err="1" smtClean="0"/>
              <a:t>request</a:t>
            </a:r>
            <a:r>
              <a:rPr lang="fr-BE" sz="2400" dirty="0" smtClean="0"/>
              <a:t> for LT nomination </a:t>
            </a:r>
            <a:r>
              <a:rPr lang="fr-BE" sz="2400" dirty="0" err="1" smtClean="0"/>
              <a:t>into</a:t>
            </a:r>
            <a:r>
              <a:rPr lang="fr-BE" sz="2400" dirty="0" smtClean="0"/>
              <a:t> </a:t>
            </a:r>
            <a:r>
              <a:rPr lang="fr-BE" sz="2400" dirty="0" err="1" smtClean="0"/>
              <a:t>ramping</a:t>
            </a:r>
            <a:r>
              <a:rPr lang="fr-BE" sz="2400" dirty="0" smtClean="0"/>
              <a:t> </a:t>
            </a:r>
            <a:r>
              <a:rPr lang="fr-BE" sz="2400" dirty="0" err="1" smtClean="0"/>
              <a:t>constraints</a:t>
            </a:r>
            <a:r>
              <a:rPr lang="fr-BE" sz="2400" dirty="0" smtClean="0"/>
              <a:t> </a:t>
            </a:r>
          </a:p>
          <a:p>
            <a:r>
              <a:rPr lang="fr-BE" sz="2800" b="1" dirty="0"/>
              <a:t>Budget </a:t>
            </a:r>
            <a:r>
              <a:rPr lang="fr-BE" sz="2800" b="1" dirty="0" err="1"/>
              <a:t>consequences</a:t>
            </a:r>
            <a:r>
              <a:rPr lang="fr-BE" sz="2800" b="1" dirty="0"/>
              <a:t> are </a:t>
            </a:r>
            <a:r>
              <a:rPr lang="fr-BE" sz="2800" b="1" dirty="0" err="1"/>
              <a:t>currently</a:t>
            </a:r>
            <a:r>
              <a:rPr lang="fr-BE" sz="2800" b="1" dirty="0"/>
              <a:t> </a:t>
            </a:r>
            <a:r>
              <a:rPr lang="fr-BE" sz="2800" b="1" dirty="0" err="1"/>
              <a:t>under</a:t>
            </a:r>
            <a:r>
              <a:rPr lang="fr-BE" sz="2800" b="1" dirty="0"/>
              <a:t> investigation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68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5000"/>
            <a:ext cx="8505824" cy="1143000"/>
          </a:xfrm>
          <a:gradFill flip="none" rotWithShape="1">
            <a:gsLst>
              <a:gs pos="0">
                <a:srgbClr val="92D05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fr-BE" sz="3600" dirty="0" err="1" smtClean="0"/>
              <a:t>Reasons</a:t>
            </a:r>
            <a:r>
              <a:rPr lang="fr-BE" sz="3600" dirty="0" smtClean="0"/>
              <a:t> for </a:t>
            </a:r>
            <a:r>
              <a:rPr lang="fr-BE" sz="3600" dirty="0" err="1" smtClean="0"/>
              <a:t>delays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057400"/>
            <a:ext cx="8505825" cy="4525963"/>
          </a:xfrm>
        </p:spPr>
        <p:txBody>
          <a:bodyPr/>
          <a:lstStyle/>
          <a:p>
            <a:pPr marL="285750" lvl="1">
              <a:buFont typeface="Wingdings" pitchFamily="2" charset="2"/>
              <a:buChar char="§"/>
            </a:pPr>
            <a:r>
              <a:rPr lang="en-US" sz="3200" dirty="0" smtClean="0"/>
              <a:t>Difficulties to agree on final specs</a:t>
            </a:r>
          </a:p>
          <a:p>
            <a:pPr marL="285750" lvl="1">
              <a:buFont typeface="Wingdings" pitchFamily="2" charset="2"/>
              <a:buChar char="§"/>
            </a:pPr>
            <a:r>
              <a:rPr lang="fr-BE" sz="3200" dirty="0" err="1" smtClean="0"/>
              <a:t>Several</a:t>
            </a:r>
            <a:r>
              <a:rPr lang="fr-BE" sz="3200" dirty="0" smtClean="0"/>
              <a:t> </a:t>
            </a:r>
            <a:r>
              <a:rPr lang="fr-BE" sz="3200" dirty="0" err="1" smtClean="0"/>
              <a:t>requests</a:t>
            </a:r>
            <a:r>
              <a:rPr lang="fr-BE" sz="3200" dirty="0" smtClean="0"/>
              <a:t> for changes </a:t>
            </a:r>
            <a:r>
              <a:rPr lang="fr-BE" sz="3200" dirty="0" err="1" smtClean="0"/>
              <a:t>from</a:t>
            </a:r>
            <a:r>
              <a:rPr lang="fr-BE" sz="3200" dirty="0" smtClean="0"/>
              <a:t> </a:t>
            </a:r>
            <a:r>
              <a:rPr lang="fr-BE" sz="3200" dirty="0" err="1" smtClean="0"/>
              <a:t>PXs</a:t>
            </a:r>
            <a:r>
              <a:rPr lang="fr-BE" sz="3200" dirty="0" smtClean="0"/>
              <a:t> and </a:t>
            </a:r>
            <a:r>
              <a:rPr lang="fr-BE" sz="3200" dirty="0" err="1" smtClean="0"/>
              <a:t>TSOs</a:t>
            </a:r>
            <a:endParaRPr lang="en-US" sz="3200" dirty="0" smtClean="0"/>
          </a:p>
          <a:p>
            <a:pPr marL="285750" lvl="1">
              <a:buFont typeface="Wingdings" pitchFamily="2" charset="2"/>
              <a:buChar char="§"/>
            </a:pPr>
            <a:r>
              <a:rPr lang="en-US" sz="3200" dirty="0" smtClean="0"/>
              <a:t>Software quality issues in first releases of algorithm and PMB leading to delays in the tests and extra bug fixing work</a:t>
            </a:r>
          </a:p>
          <a:p>
            <a:pPr marL="285750" lvl="1">
              <a:buFont typeface="Wingdings" pitchFamily="2" charset="2"/>
              <a:buChar char="§"/>
            </a:pPr>
            <a:r>
              <a:rPr lang="fr-BE" sz="3200" dirty="0" err="1" smtClean="0"/>
              <a:t>Difficulties</a:t>
            </a:r>
            <a:r>
              <a:rPr lang="fr-BE" sz="3200" dirty="0" smtClean="0"/>
              <a:t> </a:t>
            </a:r>
            <a:r>
              <a:rPr lang="fr-BE" sz="3200" dirty="0" err="1" smtClean="0"/>
              <a:t>installing</a:t>
            </a:r>
            <a:r>
              <a:rPr lang="fr-BE" sz="3200" dirty="0" smtClean="0"/>
              <a:t> local test </a:t>
            </a:r>
            <a:r>
              <a:rPr lang="fr-BE" sz="3200" dirty="0" err="1" smtClean="0"/>
              <a:t>environments</a:t>
            </a:r>
            <a:endParaRPr lang="en-US" sz="3200" dirty="0" smtClean="0"/>
          </a:p>
          <a:p>
            <a:pPr marL="285750" lvl="1">
              <a:buFont typeface="Wingdings" pitchFamily="2" charset="2"/>
              <a:buChar char="§"/>
            </a:pPr>
            <a:endParaRPr lang="en-US" sz="3200" dirty="0" smtClean="0"/>
          </a:p>
          <a:p>
            <a:pPr marL="0" lvl="1" indent="0">
              <a:buNone/>
            </a:pP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78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92D05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fr-BE" sz="3600" dirty="0" err="1" smtClean="0"/>
              <a:t>Remaining</a:t>
            </a:r>
            <a:r>
              <a:rPr lang="fr-BE" sz="3600" dirty="0" smtClean="0"/>
              <a:t>  </a:t>
            </a:r>
            <a:r>
              <a:rPr lang="fr-BE" sz="3600" dirty="0" err="1" smtClean="0"/>
              <a:t>Risks</a:t>
            </a:r>
            <a:r>
              <a:rPr lang="fr-BE" sz="3600" dirty="0" smtClean="0"/>
              <a:t> </a:t>
            </a:r>
            <a:endParaRPr lang="en-US" sz="36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970910"/>
            <a:ext cx="8229600" cy="4525963"/>
          </a:xfrm>
        </p:spPr>
        <p:txBody>
          <a:bodyPr/>
          <a:lstStyle/>
          <a:p>
            <a:r>
              <a:rPr lang="fr-BE" sz="2800" dirty="0" err="1" smtClean="0"/>
              <a:t>Unexpected</a:t>
            </a:r>
            <a:r>
              <a:rPr lang="fr-BE" sz="2800" dirty="0" smtClean="0"/>
              <a:t> </a:t>
            </a:r>
            <a:r>
              <a:rPr lang="fr-BE" sz="2800" dirty="0" err="1" smtClean="0"/>
              <a:t>testing</a:t>
            </a:r>
            <a:r>
              <a:rPr lang="fr-BE" sz="2800" dirty="0" smtClean="0"/>
              <a:t> issues in </a:t>
            </a:r>
            <a:r>
              <a:rPr lang="fr-BE" sz="2800" dirty="0" err="1" smtClean="0"/>
              <a:t>algorithm</a:t>
            </a:r>
            <a:r>
              <a:rPr lang="fr-BE" sz="2800" dirty="0" smtClean="0"/>
              <a:t> release 3</a:t>
            </a:r>
          </a:p>
          <a:p>
            <a:r>
              <a:rPr lang="fr-BE" sz="2800" dirty="0" err="1" smtClean="0"/>
              <a:t>Unexpected</a:t>
            </a:r>
            <a:r>
              <a:rPr lang="fr-BE" sz="2800" dirty="0" smtClean="0"/>
              <a:t> </a:t>
            </a:r>
            <a:r>
              <a:rPr lang="fr-BE" sz="2800" dirty="0" err="1"/>
              <a:t>testing</a:t>
            </a:r>
            <a:r>
              <a:rPr lang="fr-BE" sz="2800" dirty="0"/>
              <a:t> issues in </a:t>
            </a:r>
            <a:r>
              <a:rPr lang="fr-BE" sz="2800" dirty="0" smtClean="0"/>
              <a:t>the </a:t>
            </a:r>
            <a:r>
              <a:rPr lang="fr-BE" sz="2800" dirty="0"/>
              <a:t>PMB </a:t>
            </a:r>
            <a:r>
              <a:rPr lang="fr-BE" sz="2800" dirty="0" smtClean="0"/>
              <a:t>releases 2.X.X and 3</a:t>
            </a:r>
            <a:endParaRPr lang="fr-BE" sz="2800" dirty="0"/>
          </a:p>
          <a:p>
            <a:r>
              <a:rPr lang="fr-BE" sz="2800" dirty="0" smtClean="0"/>
              <a:t>Change of </a:t>
            </a:r>
            <a:r>
              <a:rPr lang="fr-BE" sz="2800" dirty="0" err="1" smtClean="0"/>
              <a:t>currently</a:t>
            </a:r>
            <a:r>
              <a:rPr lang="fr-BE" sz="2800" dirty="0" smtClean="0"/>
              <a:t> </a:t>
            </a:r>
            <a:r>
              <a:rPr lang="fr-BE" sz="2800" dirty="0" err="1" smtClean="0"/>
              <a:t>specified</a:t>
            </a:r>
            <a:r>
              <a:rPr lang="fr-BE" sz="2800" dirty="0" smtClean="0"/>
              <a:t> flow </a:t>
            </a:r>
            <a:r>
              <a:rPr lang="fr-BE" sz="2800" dirty="0" err="1" smtClean="0"/>
              <a:t>calculation</a:t>
            </a:r>
            <a:r>
              <a:rPr lang="fr-BE" sz="2800" dirty="0" smtClean="0"/>
              <a:t> </a:t>
            </a:r>
            <a:r>
              <a:rPr lang="fr-BE" sz="2800" dirty="0" err="1" smtClean="0"/>
              <a:t>method</a:t>
            </a:r>
            <a:r>
              <a:rPr lang="fr-BE" sz="2800" dirty="0" smtClean="0"/>
              <a:t> </a:t>
            </a:r>
            <a:r>
              <a:rPr lang="fr-BE" sz="2800" dirty="0" err="1" smtClean="0"/>
              <a:t>after</a:t>
            </a:r>
            <a:r>
              <a:rPr lang="fr-BE" sz="2800" dirty="0" smtClean="0"/>
              <a:t> simulations</a:t>
            </a:r>
          </a:p>
          <a:p>
            <a:r>
              <a:rPr lang="fr-BE" sz="2800" dirty="0" err="1" smtClean="0"/>
              <a:t>Overall</a:t>
            </a:r>
            <a:r>
              <a:rPr lang="fr-BE" sz="2800" dirty="0" smtClean="0"/>
              <a:t> </a:t>
            </a:r>
            <a:r>
              <a:rPr lang="fr-BE" sz="2800" dirty="0" err="1" smtClean="0"/>
              <a:t>delay</a:t>
            </a:r>
            <a:r>
              <a:rPr lang="fr-BE" sz="2800" dirty="0"/>
              <a:t> </a:t>
            </a:r>
            <a:r>
              <a:rPr lang="fr-BE" sz="2800" dirty="0" smtClean="0"/>
              <a:t>( </a:t>
            </a:r>
            <a:r>
              <a:rPr lang="fr-BE" sz="2800" dirty="0" err="1" smtClean="0"/>
              <a:t>increase</a:t>
            </a:r>
            <a:r>
              <a:rPr lang="fr-BE" sz="2800" dirty="0" smtClean="0"/>
              <a:t> in the variable </a:t>
            </a:r>
            <a:r>
              <a:rPr lang="fr-BE" sz="2800" dirty="0" err="1" smtClean="0"/>
              <a:t>project</a:t>
            </a:r>
            <a:r>
              <a:rPr lang="fr-BE" sz="2800" dirty="0" smtClean="0"/>
              <a:t> </a:t>
            </a:r>
            <a:r>
              <a:rPr lang="fr-BE" sz="2800" dirty="0" err="1" smtClean="0"/>
              <a:t>costs</a:t>
            </a:r>
            <a:r>
              <a:rPr lang="fr-BE" sz="2800" dirty="0" smtClean="0"/>
              <a:t>) </a:t>
            </a:r>
          </a:p>
          <a:p>
            <a:pPr marL="0" indent="0">
              <a:buNone/>
            </a:pPr>
            <a:endParaRPr lang="fr-BE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1280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5750" y="5981700"/>
            <a:ext cx="8677275" cy="66675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92D05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fr-BE" sz="3600" dirty="0" err="1" smtClean="0"/>
              <a:t>Membership</a:t>
            </a:r>
            <a:r>
              <a:rPr lang="fr-BE" sz="3600" dirty="0" smtClean="0"/>
              <a:t> and </a:t>
            </a:r>
            <a:r>
              <a:rPr lang="fr-BE" sz="3600" dirty="0" err="1" smtClean="0"/>
              <a:t>other</a:t>
            </a:r>
            <a:r>
              <a:rPr lang="fr-BE" sz="3600" dirty="0" smtClean="0"/>
              <a:t> </a:t>
            </a:r>
            <a:r>
              <a:rPr lang="fr-BE" sz="3600" dirty="0" err="1" smtClean="0"/>
              <a:t>requests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8000"/>
            <a:ext cx="8229600" cy="5080000"/>
          </a:xfrm>
        </p:spPr>
        <p:txBody>
          <a:bodyPr/>
          <a:lstStyle/>
          <a:p>
            <a:r>
              <a:rPr lang="fr-BE" sz="2800" dirty="0" smtClean="0"/>
              <a:t>OTE </a:t>
            </a:r>
            <a:r>
              <a:rPr lang="fr-BE" sz="2800" dirty="0" err="1" smtClean="0"/>
              <a:t>requested</a:t>
            </a:r>
            <a:r>
              <a:rPr lang="fr-BE" sz="2800" dirty="0" smtClean="0"/>
              <a:t> full </a:t>
            </a:r>
            <a:r>
              <a:rPr lang="fr-BE" sz="2800" dirty="0" err="1" smtClean="0"/>
              <a:t>membership</a:t>
            </a:r>
            <a:r>
              <a:rPr lang="fr-BE" sz="2800" dirty="0" smtClean="0"/>
              <a:t>: </a:t>
            </a:r>
          </a:p>
          <a:p>
            <a:pPr lvl="1"/>
            <a:r>
              <a:rPr lang="fr-BE" sz="2400" dirty="0" err="1" smtClean="0"/>
              <a:t>Preparation</a:t>
            </a:r>
            <a:r>
              <a:rPr lang="fr-BE" sz="2400" dirty="0" smtClean="0"/>
              <a:t> </a:t>
            </a:r>
            <a:r>
              <a:rPr lang="fr-BE" sz="2400" dirty="0" err="1" smtClean="0"/>
              <a:t>started</a:t>
            </a:r>
            <a:r>
              <a:rPr lang="fr-BE" sz="2400" dirty="0" smtClean="0"/>
              <a:t> in PCR</a:t>
            </a:r>
          </a:p>
          <a:p>
            <a:pPr lvl="1"/>
            <a:r>
              <a:rPr lang="fr-BE" sz="2400" dirty="0" smtClean="0"/>
              <a:t>Discussion to </a:t>
            </a:r>
            <a:r>
              <a:rPr lang="fr-BE" sz="2400" dirty="0" err="1" smtClean="0"/>
              <a:t>start</a:t>
            </a:r>
            <a:r>
              <a:rPr lang="fr-BE" sz="2400" dirty="0" smtClean="0"/>
              <a:t> </a:t>
            </a:r>
            <a:r>
              <a:rPr lang="fr-BE" sz="2400" dirty="0" err="1" smtClean="0"/>
              <a:t>between</a:t>
            </a:r>
            <a:r>
              <a:rPr lang="fr-BE" sz="2400" dirty="0" smtClean="0"/>
              <a:t> PCR and OTE</a:t>
            </a:r>
          </a:p>
          <a:p>
            <a:r>
              <a:rPr lang="fr-BE" sz="2800" dirty="0"/>
              <a:t>LAGIE, </a:t>
            </a:r>
            <a:r>
              <a:rPr lang="fr-BE" sz="2800" dirty="0" err="1"/>
              <a:t>greek</a:t>
            </a:r>
            <a:r>
              <a:rPr lang="fr-BE" sz="2800" dirty="0"/>
              <a:t> </a:t>
            </a:r>
            <a:r>
              <a:rPr lang="fr-BE" sz="2800" dirty="0" err="1"/>
              <a:t>market</a:t>
            </a:r>
            <a:r>
              <a:rPr lang="fr-BE" sz="2800" dirty="0"/>
              <a:t> </a:t>
            </a:r>
            <a:r>
              <a:rPr lang="fr-BE" sz="2800" dirty="0" err="1"/>
              <a:t>operator</a:t>
            </a:r>
            <a:r>
              <a:rPr lang="fr-BE" sz="2800" dirty="0"/>
              <a:t>, </a:t>
            </a:r>
            <a:r>
              <a:rPr lang="fr-BE" sz="2800" dirty="0" err="1"/>
              <a:t>signed</a:t>
            </a:r>
            <a:r>
              <a:rPr lang="fr-BE" sz="2800" dirty="0"/>
              <a:t> </a:t>
            </a:r>
            <a:r>
              <a:rPr lang="fr-BE" sz="2800" dirty="0" err="1"/>
              <a:t>confidentiality</a:t>
            </a:r>
            <a:r>
              <a:rPr lang="fr-BE" sz="2800" dirty="0"/>
              <a:t> </a:t>
            </a:r>
            <a:r>
              <a:rPr lang="fr-BE" sz="2800" dirty="0" err="1"/>
              <a:t>declaration</a:t>
            </a:r>
            <a:r>
              <a:rPr lang="fr-BE" sz="2800" dirty="0"/>
              <a:t> for </a:t>
            </a:r>
            <a:r>
              <a:rPr lang="fr-BE" sz="2800" dirty="0" err="1"/>
              <a:t>associate</a:t>
            </a:r>
            <a:r>
              <a:rPr lang="fr-BE" sz="2800" dirty="0"/>
              <a:t> </a:t>
            </a:r>
            <a:r>
              <a:rPr lang="fr-BE" sz="2800" dirty="0" err="1" smtClean="0"/>
              <a:t>membership</a:t>
            </a:r>
            <a:endParaRPr lang="fr-BE" sz="2800" dirty="0" smtClean="0"/>
          </a:p>
          <a:p>
            <a:r>
              <a:rPr lang="fr-BE" sz="2800" dirty="0" err="1" smtClean="0"/>
              <a:t>Other</a:t>
            </a:r>
            <a:r>
              <a:rPr lang="fr-BE" sz="2800" dirty="0" smtClean="0"/>
              <a:t> </a:t>
            </a:r>
            <a:r>
              <a:rPr lang="fr-BE" sz="2800" dirty="0" err="1" smtClean="0"/>
              <a:t>associate</a:t>
            </a:r>
            <a:r>
              <a:rPr lang="fr-BE" sz="2800" dirty="0" smtClean="0"/>
              <a:t> </a:t>
            </a:r>
            <a:r>
              <a:rPr lang="fr-BE" sz="2800" dirty="0" err="1" smtClean="0"/>
              <a:t>members</a:t>
            </a:r>
            <a:r>
              <a:rPr lang="fr-BE" sz="2800" dirty="0" smtClean="0"/>
              <a:t> </a:t>
            </a:r>
            <a:r>
              <a:rPr lang="fr-BE" sz="2800" dirty="0" err="1" smtClean="0"/>
              <a:t>also</a:t>
            </a:r>
            <a:r>
              <a:rPr lang="fr-BE" sz="2800" dirty="0" smtClean="0"/>
              <a:t> </a:t>
            </a:r>
            <a:r>
              <a:rPr lang="fr-BE" sz="2800" dirty="0" err="1" smtClean="0"/>
              <a:t>requesting</a:t>
            </a:r>
            <a:r>
              <a:rPr lang="fr-BE" sz="2800" dirty="0" smtClean="0"/>
              <a:t> information on </a:t>
            </a:r>
            <a:r>
              <a:rPr lang="fr-BE" sz="2800" dirty="0" err="1" smtClean="0"/>
              <a:t>cost</a:t>
            </a:r>
            <a:r>
              <a:rPr lang="fr-BE" sz="2800" dirty="0" smtClean="0"/>
              <a:t> </a:t>
            </a:r>
            <a:r>
              <a:rPr lang="fr-BE" sz="2800" dirty="0" err="1" smtClean="0"/>
              <a:t>reinvoicing</a:t>
            </a:r>
            <a:endParaRPr lang="fr-BE" sz="2800" dirty="0" smtClean="0"/>
          </a:p>
          <a:p>
            <a:r>
              <a:rPr lang="fr-BE" sz="2800" dirty="0" smtClean="0"/>
              <a:t>CEE </a:t>
            </a:r>
            <a:r>
              <a:rPr lang="fr-BE" sz="2800" dirty="0" err="1" smtClean="0"/>
              <a:t>TSOs</a:t>
            </a:r>
            <a:r>
              <a:rPr lang="fr-BE" sz="2800" dirty="0" smtClean="0"/>
              <a:t> </a:t>
            </a:r>
            <a:r>
              <a:rPr lang="fr-BE" sz="2800" dirty="0" err="1" smtClean="0"/>
              <a:t>requested</a:t>
            </a:r>
            <a:r>
              <a:rPr lang="fr-BE" sz="2800" dirty="0" smtClean="0"/>
              <a:t> for </a:t>
            </a:r>
            <a:r>
              <a:rPr lang="fr-BE" sz="2800" dirty="0" err="1" smtClean="0"/>
              <a:t>assessment</a:t>
            </a:r>
            <a:r>
              <a:rPr lang="fr-BE" sz="2800" dirty="0" smtClean="0"/>
              <a:t> about </a:t>
            </a:r>
            <a:r>
              <a:rPr lang="fr-BE" sz="2800" dirty="0" err="1" smtClean="0"/>
              <a:t>algorithm</a:t>
            </a:r>
            <a:r>
              <a:rPr lang="fr-BE" sz="2800" dirty="0" smtClean="0"/>
              <a:t> compatibility </a:t>
            </a:r>
            <a:r>
              <a:rPr lang="fr-BE" sz="2800" dirty="0" err="1" smtClean="0"/>
              <a:t>with</a:t>
            </a:r>
            <a:r>
              <a:rPr lang="fr-BE" sz="2800" dirty="0" smtClean="0"/>
              <a:t> CEE</a:t>
            </a:r>
          </a:p>
          <a:p>
            <a:pPr marL="0" indent="0">
              <a:buNone/>
            </a:pPr>
            <a:r>
              <a:rPr lang="fr-BE" sz="2800" dirty="0" smtClean="0">
                <a:sym typeface="Wingdings" pitchFamily="2" charset="2"/>
              </a:rPr>
              <a:t> Important not to </a:t>
            </a:r>
            <a:r>
              <a:rPr lang="fr-BE" sz="2800" dirty="0" err="1" smtClean="0">
                <a:sym typeface="Wingdings" pitchFamily="2" charset="2"/>
              </a:rPr>
              <a:t>disturb</a:t>
            </a:r>
            <a:r>
              <a:rPr lang="fr-BE" sz="2800" dirty="0" smtClean="0">
                <a:sym typeface="Wingdings" pitchFamily="2" charset="2"/>
              </a:rPr>
              <a:t> </a:t>
            </a:r>
            <a:r>
              <a:rPr lang="fr-BE" sz="2800" dirty="0" err="1" smtClean="0">
                <a:sym typeface="Wingdings" pitchFamily="2" charset="2"/>
              </a:rPr>
              <a:t>current</a:t>
            </a:r>
            <a:r>
              <a:rPr lang="fr-BE" sz="2800" dirty="0" smtClean="0">
                <a:sym typeface="Wingdings" pitchFamily="2" charset="2"/>
              </a:rPr>
              <a:t> PCR </a:t>
            </a:r>
            <a:r>
              <a:rPr lang="fr-BE" sz="2800" dirty="0" err="1" smtClean="0">
                <a:sym typeface="Wingdings" pitchFamily="2" charset="2"/>
              </a:rPr>
              <a:t>progress</a:t>
            </a:r>
            <a:endParaRPr lang="fr-BE" sz="2000" dirty="0"/>
          </a:p>
        </p:txBody>
      </p:sp>
    </p:spTree>
    <p:extLst>
      <p:ext uri="{BB962C8B-B14F-4D97-AF65-F5344CB8AC3E}">
        <p14:creationId xmlns:p14="http://schemas.microsoft.com/office/powerpoint/2010/main" val="284381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53AE4EB4C4B34E8CEC14EB3C3FF816" ma:contentTypeVersion="21" ma:contentTypeDescription="Create a new document." ma:contentTypeScope="" ma:versionID="143a906de9382d30bbfd62444457754c">
  <xsd:schema xmlns:xsd="http://www.w3.org/2001/XMLSchema" xmlns:xs="http://www.w3.org/2001/XMLSchema" xmlns:p="http://schemas.microsoft.com/office/2006/metadata/properties" xmlns:ns2="985daa2e-53d8-4475-82b8-9c7d25324e34" targetNamespace="http://schemas.microsoft.com/office/2006/metadata/properties" ma:root="true" ma:fieldsID="35efc3e5b9c61b0dc7b50a186a6c1079" ns2:_="">
    <xsd:import namespace="985daa2e-53d8-4475-82b8-9c7d25324e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85daa2e-53d8-4475-82b8-9c7d25324e34">ACER-2015-01386</_dlc_DocId>
    <_dlc_DocIdUrl xmlns="985daa2e-53d8-4475-82b8-9c7d25324e34">
      <Url>http://extranet.acer.europa.eu/en/Electricity/Regional_initiatives/Meetings/7th%20IG%20meeting%20for%20NWE%20day-ahead%20price%20coupling/_layouts/DocIdRedir.aspx?ID=ACER-2015-01386</Url>
      <Description>ACER-2015-01386</Description>
    </_dlc_DocIdUrl>
    <ACER_Abstract xmlns="985daa2e-53d8-4475-82b8-9c7d25324e34" xsi:nil="true"/>
  </documentManagement>
</p:properties>
</file>

<file path=customXml/itemProps1.xml><?xml version="1.0" encoding="utf-8"?>
<ds:datastoreItem xmlns:ds="http://schemas.openxmlformats.org/officeDocument/2006/customXml" ds:itemID="{B9FD4771-487B-4804-9C4E-14A8612FC836}"/>
</file>

<file path=customXml/itemProps2.xml><?xml version="1.0" encoding="utf-8"?>
<ds:datastoreItem xmlns:ds="http://schemas.openxmlformats.org/officeDocument/2006/customXml" ds:itemID="{747E26DB-A72B-4AD8-843B-FF6F33E7465F}"/>
</file>

<file path=customXml/itemProps3.xml><?xml version="1.0" encoding="utf-8"?>
<ds:datastoreItem xmlns:ds="http://schemas.openxmlformats.org/officeDocument/2006/customXml" ds:itemID="{173AB875-FF3C-4A47-9743-F497E7FBAF8F}"/>
</file>

<file path=customXml/itemProps4.xml><?xml version="1.0" encoding="utf-8"?>
<ds:datastoreItem xmlns:ds="http://schemas.openxmlformats.org/officeDocument/2006/customXml" ds:itemID="{F795F187-5B71-414D-9302-384AAE69C4B5}"/>
</file>

<file path=docProps/app.xml><?xml version="1.0" encoding="utf-8"?>
<Properties xmlns="http://schemas.openxmlformats.org/officeDocument/2006/extended-properties" xmlns:vt="http://schemas.openxmlformats.org/officeDocument/2006/docPropsVTypes">
  <TotalTime>4819</TotalTime>
  <Words>321</Words>
  <Application>Microsoft Office PowerPoint</Application>
  <PresentationFormat>Skærmshow (4:3)</PresentationFormat>
  <Paragraphs>46</Paragraphs>
  <Slides>7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Integrerede OLE-servere</vt:lpstr>
      </vt:variant>
      <vt:variant>
        <vt:i4>1</vt:i4>
      </vt:variant>
      <vt:variant>
        <vt:lpstr>Diastitler</vt:lpstr>
      </vt:variant>
      <vt:variant>
        <vt:i4>7</vt:i4>
      </vt:variant>
    </vt:vector>
  </HeadingPairs>
  <TitlesOfParts>
    <vt:vector size="9" baseType="lpstr">
      <vt:lpstr>Office-thema</vt:lpstr>
      <vt:lpstr>Image</vt:lpstr>
      <vt:lpstr>PCR Status  Date: 5 December 2012   </vt:lpstr>
      <vt:lpstr>Content</vt:lpstr>
      <vt:lpstr>Achievements</vt:lpstr>
      <vt:lpstr>Current Planning Outlook</vt:lpstr>
      <vt:lpstr>Reasons for delays</vt:lpstr>
      <vt:lpstr>Remaining  Risks </vt:lpstr>
      <vt:lpstr>Membership and other requests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Peter van Dorp</dc:creator>
  <cp:lastModifiedBy>Christian Dybro (SET)</cp:lastModifiedBy>
  <cp:revision>176</cp:revision>
  <dcterms:created xsi:type="dcterms:W3CDTF">2012-07-22T16:40:43Z</dcterms:created>
  <dcterms:modified xsi:type="dcterms:W3CDTF">2012-12-05T12:07:10Z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0x010100D853AE4EB4C4B34E8CEC14EB3C3FF816</vt:lpwstr>
  </property>
  <property fmtid="{D5CDD505-2E9C-101B-9397-08002B2CF9AE}" pid="3" name="_dlc_DocIdItemGuid">
    <vt:lpwstr>40f8f713-f6d9-43a5-a18e-308ce797a67d</vt:lpwstr>
  </property>
</Properties>
</file>